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5" r:id="rId20"/>
    <p:sldId id="276" r:id="rId21"/>
    <p:sldId id="277" r:id="rId22"/>
    <p:sldId id="273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431"/>
    <a:srgbClr val="0000FF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ie/url?sa=i&amp;rct=j&amp;q=&amp;esrc=s&amp;source=images&amp;cd=&amp;cad=rja&amp;uact=8&amp;ved=0CAcQjRw&amp;url=http://en.wikipedia.org/wiki/VO2_max&amp;ei=OXhUVc65O_CR7Aa704GwBQ&amp;bvm=bv.93112503,d.ZGU&amp;psig=AFQjCNHl5DGkhewEr3xZYlFtDaxAZg008w&amp;ust=143168555596961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ie/url?sa=i&amp;rct=j&amp;q=&amp;esrc=s&amp;source=images&amp;cd=&amp;cad=rja&amp;uact=8&amp;ved=0CAcQjRw&amp;url=http://www.unchainedfitness.com/tag/vo2max/page/4&amp;ei=bHhUVY6hA4PW7QbwuYGwCQ&amp;bvm=bv.93112503,d.ZGU&amp;psig=AFQjCNHl5DGkhewEr3xZYlFtDaxAZg008w&amp;ust=143168555596961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ichigantoday.umich.edu/archive/2013/01/health_bik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Metabolic Rate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Circulatory System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" t="7458" r="78375" b="17017"/>
          <a:stretch/>
        </p:blipFill>
        <p:spPr>
          <a:xfrm>
            <a:off x="3347864" y="1340767"/>
            <a:ext cx="2088232" cy="489785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483768" y="3501008"/>
            <a:ext cx="108012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83768" y="3861048"/>
            <a:ext cx="108012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33251" y="1916832"/>
            <a:ext cx="108012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33251" y="5733256"/>
            <a:ext cx="108012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48521" y="3316342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ventricle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96987" y="3676382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atrium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5548590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Body capillaries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2046" y="1710900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Gill capillaries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1202047" y="3311696"/>
            <a:ext cx="192194" cy="72937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77045" y="3491716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heart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4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Incomplete Double Circulatory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double circulatory system has blood flowing through it twice for each body circuit.</a:t>
            </a:r>
          </a:p>
          <a:p>
            <a:r>
              <a:rPr lang="en-GB" dirty="0" smtClean="0"/>
              <a:t>In amphibians and reptiles the system in incomplete as there are two atria but only one ventricle.</a:t>
            </a:r>
          </a:p>
          <a:p>
            <a:r>
              <a:rPr lang="en-GB" dirty="0" smtClean="0"/>
              <a:t>The right atrium receives blood returning from the body tissues.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5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Incomplete Double Circulatory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left atrium receives blood returning from the lungs.</a:t>
            </a:r>
          </a:p>
          <a:p>
            <a:r>
              <a:rPr lang="en-GB" dirty="0" smtClean="0"/>
              <a:t>The ventricle receives blood from both atria.</a:t>
            </a:r>
          </a:p>
          <a:p>
            <a:r>
              <a:rPr lang="en-GB" dirty="0"/>
              <a:t>This results in some mixing between oxygenated and deoxygenated blood.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5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Incomplete Double Circulatory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amphibians this mixing isn’t too much of a problem as the blood returning from the body has been partially oxygenated by the moist skin of the organism.</a:t>
            </a:r>
          </a:p>
          <a:p>
            <a:r>
              <a:rPr lang="en-GB" dirty="0" smtClean="0"/>
              <a:t>In reptiles, mixing is reduced by the presence of a septum which partially divides the ventricle.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5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Incomplete Double Circulatory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06" t="6774" r="45575" b="17312"/>
          <a:stretch/>
        </p:blipFill>
        <p:spPr>
          <a:xfrm>
            <a:off x="3482624" y="1556792"/>
            <a:ext cx="1881464" cy="475252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059907" y="3645024"/>
            <a:ext cx="108012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44008" y="3645024"/>
            <a:ext cx="1152128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71800" y="4005064"/>
            <a:ext cx="1651556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59359" y="2060848"/>
            <a:ext cx="108012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71800" y="5733256"/>
            <a:ext cx="108012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36553" y="3964414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ventricle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3858" y="3460358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right atrium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8" y="3460358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l</a:t>
            </a:r>
            <a:r>
              <a:rPr lang="en-GB" dirty="0" smtClean="0">
                <a:latin typeface="Comic Sans MS" pitchFamily="66" charset="0"/>
              </a:rPr>
              <a:t>eft atrium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5548590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body capillaries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67343" y="1876182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lung capillaries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1499486" y="3563724"/>
            <a:ext cx="192194" cy="72937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74484" y="3743744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heart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89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Complete Double Circulatory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complete double circulatory is found in mammals and birds.</a:t>
            </a:r>
          </a:p>
          <a:p>
            <a:r>
              <a:rPr lang="en-GB" dirty="0" smtClean="0"/>
              <a:t>It is described as complete because the heart has 2 atria and 2 ventricles and the blood passes through the heart twice for each body circuit.</a:t>
            </a:r>
          </a:p>
          <a:p>
            <a:r>
              <a:rPr lang="en-GB" dirty="0" smtClean="0"/>
              <a:t>This means there is no mixing of the blood and so makes this system the most efficient.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Complete Double Circulatory System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74" t="6578" r="12805" b="17703"/>
          <a:stretch/>
        </p:blipFill>
        <p:spPr>
          <a:xfrm>
            <a:off x="3563888" y="1495416"/>
            <a:ext cx="1872208" cy="487527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771799" y="3861048"/>
            <a:ext cx="1651556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51818" y="3820398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right ventricle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61888" y="3244875"/>
            <a:ext cx="1651556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8528" y="3049576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right atrium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4168" y="304957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left atrium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3820398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left ventricle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4716016" y="3234242"/>
            <a:ext cx="136815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1"/>
          </p:cNvCxnSpPr>
          <p:nvPr/>
        </p:nvCxnSpPr>
        <p:spPr>
          <a:xfrm flipH="1" flipV="1">
            <a:off x="4614533" y="3868267"/>
            <a:ext cx="1541643" cy="136797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614533" y="1880828"/>
            <a:ext cx="1541643" cy="18002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05434" y="1696162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lung capillaries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686304" y="5805264"/>
            <a:ext cx="1651556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09856" y="5764614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body capillaries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9" name="Left Brace 18"/>
          <p:cNvSpPr/>
          <p:nvPr/>
        </p:nvSpPr>
        <p:spPr>
          <a:xfrm>
            <a:off x="852270" y="3049576"/>
            <a:ext cx="199547" cy="1140153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27269" y="3387939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heart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97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24" grpId="0"/>
      <p:bldP spid="26" grpId="0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Circulatory Systems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128803"/>
              </p:ext>
            </p:extLst>
          </p:nvPr>
        </p:nvGraphicFramePr>
        <p:xfrm>
          <a:off x="457200" y="1600200"/>
          <a:ext cx="8229600" cy="3262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448272"/>
                <a:gridCol w="2057400"/>
                <a:gridCol w="2057400"/>
              </a:tblGrid>
              <a:tr h="74868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Vertebrate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Type of Circulation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Heart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Features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8466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Fish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Single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2 chambers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Low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pressure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Amphibians &amp; Reptiles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Incomplete double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3 chambers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Tissue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blood not completely oxygenated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Mammals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&amp; Birds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Complete double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4 chambers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Good pressure and complete oxygenation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4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Lung Complexities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Amphibians</a:t>
            </a:r>
            <a:r>
              <a:rPr lang="en-GB" dirty="0" smtClean="0"/>
              <a:t> can use their skin to exchange gases.</a:t>
            </a:r>
          </a:p>
          <a:p>
            <a:r>
              <a:rPr lang="en-GB" dirty="0" smtClean="0"/>
              <a:t>They can also use their mouth cavity.</a:t>
            </a:r>
          </a:p>
          <a:p>
            <a:r>
              <a:rPr lang="en-GB" dirty="0" smtClean="0"/>
              <a:t>They have lungs which are very inefficient due to a very small surface area.</a:t>
            </a:r>
          </a:p>
          <a:p>
            <a:r>
              <a:rPr lang="en-GB" dirty="0" smtClean="0"/>
              <a:t>They will usually only use their lungs during vigorous activity.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8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Lung Complexities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Reptiles and mammals have a breathing system containing many branching tubes ending in many alveoli.</a:t>
            </a:r>
          </a:p>
          <a:p>
            <a:r>
              <a:rPr lang="en-GB" dirty="0" smtClean="0"/>
              <a:t>These alveoli have very thin walls and are moist to increase the efficiency of gas exchange.</a:t>
            </a:r>
          </a:p>
          <a:p>
            <a:r>
              <a:rPr lang="en-GB" dirty="0" smtClean="0"/>
              <a:t>This provides plenty of oxygen for aerobic activities.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Metabolic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metabolic rate of an organism is the amount of energy consumed in a given period of time.</a:t>
            </a:r>
          </a:p>
          <a:p>
            <a:r>
              <a:rPr lang="en-GB" dirty="0" smtClean="0"/>
              <a:t>It can be measured as:</a:t>
            </a:r>
          </a:p>
          <a:p>
            <a:pPr lvl="1"/>
            <a:r>
              <a:rPr lang="en-GB" dirty="0" smtClean="0"/>
              <a:t>Heat energy produced per unit of time</a:t>
            </a:r>
          </a:p>
          <a:p>
            <a:pPr lvl="1"/>
            <a:r>
              <a:rPr lang="en-GB" dirty="0" smtClean="0"/>
              <a:t>Oxygen used per unit of time</a:t>
            </a:r>
          </a:p>
          <a:p>
            <a:pPr lvl="1"/>
            <a:r>
              <a:rPr lang="en-GB" dirty="0" smtClean="0"/>
              <a:t>Carbon dioxide released per unit of time.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Lung Complexities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Birds are the most active group of vertebrates, needing even more oxygen than the other vertebrates.</a:t>
            </a:r>
          </a:p>
          <a:p>
            <a:r>
              <a:rPr lang="en-GB" dirty="0" smtClean="0"/>
              <a:t>They have additional air sacs over and above the lungs.</a:t>
            </a:r>
          </a:p>
          <a:p>
            <a:r>
              <a:rPr lang="en-GB" dirty="0" smtClean="0"/>
              <a:t>These are designed to keep more air flowing through the lungs.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Physiological Adaptations for Low Oxygen Niches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are some animals which can survive in low oxygen environments such as high altitude, under water, etc..</a:t>
            </a:r>
          </a:p>
          <a:p>
            <a:r>
              <a:rPr lang="en-GB" dirty="0" smtClean="0"/>
              <a:t>Humans function best at sea level where the oxygen content of the air is about 20%.</a:t>
            </a:r>
          </a:p>
          <a:p>
            <a:r>
              <a:rPr lang="en-GB" dirty="0" smtClean="0"/>
              <a:t>However, at high altitudes, the air is thinner and contains less oxygen.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4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Breathing in Birds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22</a:t>
            </a:fld>
            <a:endParaRPr lang="en-GB"/>
          </a:p>
        </p:txBody>
      </p:sp>
      <p:pic>
        <p:nvPicPr>
          <p:cNvPr id="4098" name="Picture 2" descr="http://breatheornot.files.wordpress.com/2012/06/bird-breathing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8" r="52355" b="44911"/>
          <a:stretch/>
        </p:blipFill>
        <p:spPr bwMode="auto">
          <a:xfrm>
            <a:off x="323528" y="1268761"/>
            <a:ext cx="3739576" cy="23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breatheornot.files.wordpress.com/2012/06/bird-breathing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6" t="14508" r="923" b="44911"/>
          <a:stretch/>
        </p:blipFill>
        <p:spPr bwMode="auto">
          <a:xfrm>
            <a:off x="4860032" y="1269037"/>
            <a:ext cx="3327991" cy="23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breatheornot.files.wordpress.com/2012/06/bird-breathing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20" r="52355" b="1867"/>
          <a:stretch/>
        </p:blipFill>
        <p:spPr bwMode="auto">
          <a:xfrm>
            <a:off x="323528" y="3861048"/>
            <a:ext cx="3739576" cy="240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breatheornot.files.wordpress.com/2012/06/bird-breathing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6" t="56933" r="923" b="2069"/>
          <a:stretch/>
        </p:blipFill>
        <p:spPr bwMode="auto">
          <a:xfrm>
            <a:off x="4860032" y="3705096"/>
            <a:ext cx="3327991" cy="241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09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Physiological Adaptations for Low Oxygen Niches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body responds by increasing the number of red blood cells.</a:t>
            </a:r>
          </a:p>
          <a:p>
            <a:r>
              <a:rPr lang="en-GB" dirty="0" smtClean="0"/>
              <a:t>This makes up for the less oxygen in the air and allows the blood to carry the oxygen it needs.</a:t>
            </a:r>
          </a:p>
          <a:p>
            <a:r>
              <a:rPr lang="en-GB" dirty="0" smtClean="0"/>
              <a:t>The process of making the extra blood cells takes a few weeks.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4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Physiological Adaptations for Low Oxygen Niches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Bloodworms live in mud which contains very little oxygen.</a:t>
            </a:r>
          </a:p>
          <a:p>
            <a:r>
              <a:rPr lang="en-GB" dirty="0" smtClean="0"/>
              <a:t>To help them survive in this environment, they have haemoglobin in their body cells which can absorb any available oxygen from their surroundings.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4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Physiological Adaptations for Low Oxygen Niches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Marine mammals need to be able to dive for long periods and also be able to cope with increasing pressure as they go deeper.</a:t>
            </a:r>
          </a:p>
          <a:p>
            <a:r>
              <a:rPr lang="en-GB" dirty="0" smtClean="0"/>
              <a:t>To achieve this they can slow down their heart rate which helps them conserve oxygen.</a:t>
            </a:r>
          </a:p>
          <a:p>
            <a:r>
              <a:rPr lang="en-GB" dirty="0" smtClean="0"/>
              <a:t>Another adaptation they have is the ability to collapse their lungs which reduces their buoyancy. </a:t>
            </a:r>
          </a:p>
          <a:p>
            <a:r>
              <a:rPr lang="en-GB" dirty="0" smtClean="0"/>
              <a:t>This allows the animal to conserve energy which can then be used in the hunt for food.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4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Maximum Oxygen Uptake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maximum volume of oxygen that an individual can take up during vigorous exercise is called the maximum oxygen uptake or VO</a:t>
            </a:r>
            <a:r>
              <a:rPr lang="en-GB" baseline="-26000" dirty="0" smtClean="0"/>
              <a:t>2</a:t>
            </a:r>
            <a:r>
              <a:rPr lang="en-GB" dirty="0" smtClean="0"/>
              <a:t> max.</a:t>
            </a:r>
          </a:p>
          <a:p>
            <a:r>
              <a:rPr lang="en-GB" dirty="0"/>
              <a:t>VO</a:t>
            </a:r>
            <a:r>
              <a:rPr lang="en-GB" baseline="-26000" dirty="0"/>
              <a:t>2</a:t>
            </a:r>
            <a:r>
              <a:rPr lang="en-GB" dirty="0"/>
              <a:t> </a:t>
            </a:r>
            <a:r>
              <a:rPr lang="en-GB" dirty="0" smtClean="0"/>
              <a:t>max is used as a measure of cardiovascular fitness in humans.</a:t>
            </a:r>
          </a:p>
          <a:p>
            <a:r>
              <a:rPr lang="en-GB" dirty="0" smtClean="0"/>
              <a:t>The person needs to be fitted with a carbon dioxide and oxygen analyser.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0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Maximum Oxygen Uptake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They </a:t>
            </a:r>
            <a:r>
              <a:rPr lang="en-GB" dirty="0" smtClean="0"/>
              <a:t>then exercise on an ergometer such as a treadmill or exercise bike.</a:t>
            </a:r>
          </a:p>
          <a:p>
            <a:r>
              <a:rPr lang="en-GB" dirty="0" smtClean="0"/>
              <a:t>The VO</a:t>
            </a:r>
            <a:r>
              <a:rPr lang="en-GB" baseline="-25000" dirty="0" smtClean="0"/>
              <a:t>2</a:t>
            </a:r>
            <a:r>
              <a:rPr lang="en-GB" dirty="0" smtClean="0"/>
              <a:t> max is reached when the oxygen consumption stays steady even when the workload is increased.</a:t>
            </a:r>
          </a:p>
          <a:p>
            <a:r>
              <a:rPr lang="en-GB" dirty="0" smtClean="0"/>
              <a:t>The </a:t>
            </a:r>
            <a:r>
              <a:rPr lang="en-GB" dirty="0"/>
              <a:t>VO</a:t>
            </a:r>
            <a:r>
              <a:rPr lang="en-GB" baseline="-25000" dirty="0"/>
              <a:t>2</a:t>
            </a:r>
            <a:r>
              <a:rPr lang="en-GB" dirty="0"/>
              <a:t> max </a:t>
            </a:r>
            <a:r>
              <a:rPr lang="en-GB" dirty="0" smtClean="0"/>
              <a:t>can be improved </a:t>
            </a:r>
            <a:r>
              <a:rPr lang="en-GB" smtClean="0"/>
              <a:t>with training.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0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VO</a:t>
            </a:r>
            <a:r>
              <a:rPr lang="en-GB" baseline="-25000" dirty="0" smtClean="0"/>
              <a:t>2</a:t>
            </a:r>
            <a:r>
              <a:rPr lang="en-GB" dirty="0" smtClean="0"/>
              <a:t> max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28</a:t>
            </a:fld>
            <a:endParaRPr lang="en-GB"/>
          </a:p>
        </p:txBody>
      </p:sp>
      <p:pic>
        <p:nvPicPr>
          <p:cNvPr id="1026" name="Picture 2" descr="http://upload.wikimedia.org/wikipedia/commons/d/db/Ergospirometry_laborato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3" y="1484784"/>
            <a:ext cx="4973351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nchainedfitness.com/wordpress/wp-content/uploads/2011/08/VO2MAX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07765"/>
            <a:ext cx="27813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98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Metabolic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</a:t>
            </a:r>
            <a:r>
              <a:rPr lang="en-GB" b="1" u="sng" dirty="0" smtClean="0"/>
              <a:t>calorimeter</a:t>
            </a:r>
            <a:r>
              <a:rPr lang="en-GB" dirty="0" smtClean="0"/>
              <a:t> can be used to measure metabolic rate.</a:t>
            </a:r>
          </a:p>
          <a:p>
            <a:r>
              <a:rPr lang="en-GB" dirty="0" smtClean="0"/>
              <a:t>The temperature of the water going in and the temperature of the water coming out are measured to give a rise in temperature.</a:t>
            </a:r>
          </a:p>
          <a:p>
            <a:r>
              <a:rPr lang="en-GB" dirty="0" smtClean="0"/>
              <a:t>This gives a rise in temperature over a period of time and this data can be used to calculate the metabolic rate.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Calorimeter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  <p:pic>
        <p:nvPicPr>
          <p:cNvPr id="1026" name="Picture 2" descr="Graphic of a person burning calories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890" y="1474681"/>
            <a:ext cx="5904656" cy="467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67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Metabolic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 </a:t>
            </a:r>
            <a:r>
              <a:rPr lang="en-GB" b="1" u="sng" dirty="0" err="1" smtClean="0"/>
              <a:t>respirometer</a:t>
            </a:r>
            <a:r>
              <a:rPr lang="en-GB" dirty="0" smtClean="0"/>
              <a:t> can also be used to measure the metabolic rate of an organism.</a:t>
            </a:r>
          </a:p>
          <a:p>
            <a:r>
              <a:rPr lang="en-GB" dirty="0" smtClean="0"/>
              <a:t>This is a container in which an organism is placed along with a chemical to remove CO</a:t>
            </a:r>
            <a:r>
              <a:rPr lang="en-GB" baseline="-25000" dirty="0" smtClean="0"/>
              <a:t>2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volume of oxygen consumed by the organism can be seen as coloured liquid moves through a capillary tube to replace the oxygen.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Respirometer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  <p:pic>
        <p:nvPicPr>
          <p:cNvPr id="2050" name="Picture 2" descr="http://sites.sinauer.com/animalphys3e/boxex/AnPhys3e-BoxEx-07-04-A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06889"/>
            <a:ext cx="6192688" cy="503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03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Oxygen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As the rate of aerobic respiration increases so does the demand for oxygen.</a:t>
            </a:r>
          </a:p>
          <a:p>
            <a:r>
              <a:rPr lang="en-GB" dirty="0" smtClean="0"/>
              <a:t>Therefore it is important that the cells have access to oxygen through an efficient transport system.</a:t>
            </a:r>
          </a:p>
          <a:p>
            <a:r>
              <a:rPr lang="en-GB" dirty="0" smtClean="0"/>
              <a:t>In vertebrates the oxygen is delivered in blood which is pumped by the heart.</a:t>
            </a:r>
          </a:p>
          <a:p>
            <a:r>
              <a:rPr lang="en-GB" dirty="0" smtClean="0"/>
              <a:t>Vertebrates all have a closed circulatory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06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Oxygen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This </a:t>
            </a:r>
            <a:r>
              <a:rPr lang="en-GB" dirty="0" smtClean="0"/>
              <a:t>means the blood is kept in a continuous loop of blood vessels.</a:t>
            </a:r>
          </a:p>
          <a:p>
            <a:r>
              <a:rPr lang="en-GB" dirty="0" smtClean="0"/>
              <a:t>The heart pumps blood out into the largest of the vessels.</a:t>
            </a:r>
          </a:p>
          <a:p>
            <a:r>
              <a:rPr lang="en-GB" dirty="0" smtClean="0"/>
              <a:t>These vessels get progressively smaller until they become capillaries. </a:t>
            </a:r>
          </a:p>
          <a:p>
            <a:r>
              <a:rPr lang="en-GB" dirty="0" smtClean="0"/>
              <a:t>Capillaries have thin walls and this allows oxygen to be exchanged with the cells surrounding </a:t>
            </a:r>
            <a:r>
              <a:rPr lang="en-GB" smtClean="0"/>
              <a:t>the capillary.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Single Circulatory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Single circulatory systems are found in fish.</a:t>
            </a:r>
          </a:p>
          <a:p>
            <a:r>
              <a:rPr lang="en-GB" dirty="0" smtClean="0"/>
              <a:t>They are single because the blood only passes through the heart once for each body circuit.</a:t>
            </a:r>
          </a:p>
          <a:p>
            <a:r>
              <a:rPr lang="en-GB" dirty="0" smtClean="0"/>
              <a:t>Blood is pumped from the heart to the gills at high pressure, where it will receive its oxygen.</a:t>
            </a:r>
          </a:p>
          <a:p>
            <a:r>
              <a:rPr lang="en-GB" dirty="0" smtClean="0"/>
              <a:t>It then travels to the body tissues at low pressure where it will give up its oxygen.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Wednesday, 20 January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1229</Words>
  <Application>Microsoft Office PowerPoint</Application>
  <PresentationFormat>On-screen Show (4:3)</PresentationFormat>
  <Paragraphs>207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Higher Biology</vt:lpstr>
      <vt:lpstr>Metabolic Rate</vt:lpstr>
      <vt:lpstr>Metabolic Rate</vt:lpstr>
      <vt:lpstr>Calorimeter</vt:lpstr>
      <vt:lpstr>Metabolic Rate</vt:lpstr>
      <vt:lpstr>Respirometer</vt:lpstr>
      <vt:lpstr>Oxygen Delivery</vt:lpstr>
      <vt:lpstr>Oxygen Delivery</vt:lpstr>
      <vt:lpstr>Single Circulatory System</vt:lpstr>
      <vt:lpstr>Single Circulatory System</vt:lpstr>
      <vt:lpstr>Incomplete Double Circulatory System</vt:lpstr>
      <vt:lpstr>Incomplete Double Circulatory System</vt:lpstr>
      <vt:lpstr>Incomplete Double Circulatory System</vt:lpstr>
      <vt:lpstr>Incomplete Double Circulatory System</vt:lpstr>
      <vt:lpstr>Complete Double Circulatory System</vt:lpstr>
      <vt:lpstr>Complete Double Circulatory System</vt:lpstr>
      <vt:lpstr>Circulatory Systems</vt:lpstr>
      <vt:lpstr>Lung Complexities</vt:lpstr>
      <vt:lpstr>Lung Complexities</vt:lpstr>
      <vt:lpstr>Lung Complexities</vt:lpstr>
      <vt:lpstr>Physiological Adaptations for Low Oxygen Niches</vt:lpstr>
      <vt:lpstr>Breathing in Birds</vt:lpstr>
      <vt:lpstr>Physiological Adaptations for Low Oxygen Niches</vt:lpstr>
      <vt:lpstr>Physiological Adaptations for Low Oxygen Niches</vt:lpstr>
      <vt:lpstr>Physiological Adaptations for Low Oxygen Niches</vt:lpstr>
      <vt:lpstr>Maximum Oxygen Uptake</vt:lpstr>
      <vt:lpstr>Maximum Oxygen Uptake</vt:lpstr>
      <vt:lpstr>Measuring VO2 max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166</cp:revision>
  <dcterms:created xsi:type="dcterms:W3CDTF">2014-09-10T08:40:26Z</dcterms:created>
  <dcterms:modified xsi:type="dcterms:W3CDTF">2016-01-20T09:35:55Z</dcterms:modified>
</cp:coreProperties>
</file>